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4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7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5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34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36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6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72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03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8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1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74" r:id="rId5"/>
    <p:sldLayoutId id="2147483768" r:id="rId6"/>
    <p:sldLayoutId id="2147483769" r:id="rId7"/>
    <p:sldLayoutId id="2147483770" r:id="rId8"/>
    <p:sldLayoutId id="2147483773" r:id="rId9"/>
    <p:sldLayoutId id="2147483771" r:id="rId10"/>
    <p:sldLayoutId id="21474837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yuchit.work/statya/nauchnaya-statya-eto.html" TargetMode="External"/><Relationship Id="rId2" Type="http://schemas.openxmlformats.org/officeDocument/2006/relationships/hyperlink" Target="http://disszakaz.ru/services/stati/nauchnaya-statya-chto-et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kpro.ru/metodicheskie-rekomendatsii-po-oformleniyu-statej-vak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xt.ru/antiplagiat" TargetMode="External"/><Relationship Id="rId2" Type="http://schemas.openxmlformats.org/officeDocument/2006/relationships/hyperlink" Target="http://www.antiplagiat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dvego.ru/plagiatu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luch.ru/" TargetMode="External"/><Relationship Id="rId7" Type="http://schemas.openxmlformats.org/officeDocument/2006/relationships/hyperlink" Target="http://www.eduherald.ru/" TargetMode="External"/><Relationship Id="rId2" Type="http://schemas.openxmlformats.org/officeDocument/2006/relationships/hyperlink" Target="https://www.internauka.org/journal/stud/heral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&#1074;&#1077;&#1089;&#1090;&#1085;&#1080;&#1082;-&#1085;&#1072;&#1091;&#1082;&#1080;.&#1088;&#1092;/home" TargetMode="External"/><Relationship Id="rId5" Type="http://schemas.openxmlformats.org/officeDocument/2006/relationships/hyperlink" Target="https://on-tvor.ru/science-time" TargetMode="External"/><Relationship Id="rId4" Type="http://schemas.openxmlformats.org/officeDocument/2006/relationships/hyperlink" Target="https://sibac.info/journal/studen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18E547-4454-4069-B21A-9CF24A034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FDA37-D47D-4700-8239-6E0CA3E22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5517" y="3331444"/>
            <a:ext cx="6470692" cy="1229306"/>
          </a:xfrm>
        </p:spPr>
        <p:txBody>
          <a:bodyPr>
            <a:normAutofit/>
          </a:bodyPr>
          <a:lstStyle/>
          <a:p>
            <a:r>
              <a:rPr lang="ru-RU" sz="3800" dirty="0">
                <a:solidFill>
                  <a:schemeClr val="tx1"/>
                </a:solidFill>
              </a:rPr>
              <a:t>Как подготовить научную статью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812351-7ECA-43CB-BDE7-91AEE3ABB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/>
          </a:bodyPr>
          <a:lstStyle/>
          <a:p>
            <a:r>
              <a:rPr lang="ru-RU" dirty="0"/>
              <a:t>Мастер-класс Е.Г. </a:t>
            </a:r>
            <a:r>
              <a:rPr lang="ru-RU"/>
              <a:t>Харитоновой</a:t>
            </a:r>
            <a:endParaRPr lang="ru-RU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789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664D6-985B-4AFF-9C72-296849DF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Научная статья – это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524DB-0F45-48A7-8D67-2E0F8FCF8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логически завершенное исследование какой-либо проблемы, осуществленное посредством применения научного метода (источник: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http://disszakaz.ru/services/stati/nauchnaya-statya-chto-eto/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жанр публицистики, который предполагает краткое изложение проведения научного исследования и его результатов.</a:t>
            </a:r>
            <a:b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(источник: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https://vyuchit.work/statya/nauchnaya-statya-eto.html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это произведение, обстоятельно освещающее какую-либо тему, идею, вопрос, содержащее элементы их анализа и предназначенное для периодического, продолжающегося издания или сборника как составная часть его основного текста. (источник: 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http://www.vakpro.ru/metodicheskie-rekomendatsii-po-oformleniyu-statej-vak/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8124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E07A65-E815-436C-8D2A-73CD51AB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Структура научной статьи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1BA81-1323-4794-943D-437AEC90F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 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слова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Вступительная часть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часть с выводами (выводы и аннотация – не одно и то же!!!)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или список использованной литературы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02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7EEE55-2D5B-4449-811D-30C3CCD2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научной статьи: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DAF4C-ACF7-4689-B6F6-CF1196EBA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(касается исследования и разработки чего-то нового, использования научных методов познания, поэтому часто определяется по ключевым ссылкам в тексте, реализуемым методам исследования и выводами).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 и оригинальность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(предлагается новая идея, технология, способ, прием или оригинальный вариант расширения, апробации, доказательства эффективности чей-то авторской идеи, метода, технологии, поэтому часто определяется сравнением с имеющимися разработками).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(связана с переносом в практическую деятельность других профессионалов, поэтому часто определяется по наличию в статье путей передачи опыта).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Убедительность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(определяется достоверностью цитат, аргументированностью выводов, наличием статистических результатов и логичностью их интерпретаций).</a:t>
            </a:r>
          </a:p>
          <a:p>
            <a:pPr algn="just" fontAlgn="t"/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Логичность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(определяется очевидностью причинно-следственных связей, логичностью переходов, взаимосвязанностью частей).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97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FA0A8D-137B-47D8-866B-ADA086FE3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9"/>
            <a:ext cx="10058400" cy="1450757"/>
          </a:xfrm>
        </p:spPr>
        <p:txBody>
          <a:bodyPr/>
          <a:lstStyle/>
          <a:p>
            <a:r>
              <a:rPr lang="ru-RU" dirty="0"/>
              <a:t>Алгоритм подготовки статьи: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C1B94D-A33B-4D5B-89A8-F43D08998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Сформулируйте цель статьи</a:t>
            </a:r>
          </a:p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Набросайте примерный план статьи (части статьи – то же, что и задачи)</a:t>
            </a:r>
          </a:p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Сбор материала (заодно, посмотрите, рассматривалась ли выбранная Вами тема статьи другими исследователями; на каком уровне)</a:t>
            </a:r>
          </a:p>
          <a:p>
            <a:pPr algn="just" fontAlgn="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Продумайте, что нового Вы включите в свою статью (идеи, принципы, технологии, приемы, оригинальное описание личного опыта, доказательство эффективности известного метода, уникальную форму представления сравнительно новой идеи и т.д.)</a:t>
            </a:r>
          </a:p>
          <a:p>
            <a:pPr lvl="0" fontAlgn="t">
              <a:buClr>
                <a:srgbClr val="C629E7"/>
              </a:buClr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структурные части своей статьи (введение, основное содержание, выводы). Начните писать, раскрывая каждую часть. Можете «держать перед глазами» понравившуюся Вам статью и писать по аналогии, используя похожие связки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6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1C535-122B-442B-88A3-5A1026A1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подготовки статьи: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48D3BB-3CD3-42DB-AB26-B5E8FFD83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Подумайте, какое графическое сопровождение (рисунки, схемы, таблицы) будут иллюстрировать главные мысли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Посмотрите на созданный Вами вариант статьи глазами своих коллег, научного руководителя. Помните, что важно в статье сказать что-то новое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Еще раз прочитайте статью и отдельно проанализируйте логичность смысловых переходов, выводов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Отдельно оцените язык написания статьи (научная статья отличается сухостью 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безэмоциональностью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Еще раз прочитайте статью, определите ее главную мысль, откорректируйте название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Перечитайте еще раз выводы. Убедитесь, что каждый из них логичен и содержателен</a:t>
            </a:r>
          </a:p>
          <a:p>
            <a:pPr marL="0" indent="0" algn="just" fontAlgn="t">
              <a:lnSpc>
                <a:spcPct val="100000"/>
              </a:lnSpc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Литературная правка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Оформление статьи (в соответствии с требованиями конкретного журнала)</a:t>
            </a:r>
          </a:p>
          <a:p>
            <a:pPr algn="just" fontAlgn="t">
              <a:lnSpc>
                <a:spcPct val="10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Проверка на плагиат</a:t>
            </a:r>
          </a:p>
          <a:p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89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0FD06-09D4-444C-8998-C3CD0F39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Проверка на плагиат. </a:t>
            </a:r>
            <a:r>
              <a:rPr lang="ru-RU" dirty="0" err="1"/>
              <a:t>Информресурсы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E0FDD-2B89-4401-9360-8FB4EB83D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www.antiplagiat.ru</a:t>
            </a:r>
            <a:endParaRPr lang="ru-RU" dirty="0"/>
          </a:p>
          <a:p>
            <a:r>
              <a:rPr lang="ru-RU" dirty="0">
                <a:hlinkClick r:id="rId3"/>
              </a:rPr>
              <a:t>www.etxt.ru/antiplagiat</a:t>
            </a:r>
            <a:r>
              <a:rPr lang="ru-RU" dirty="0"/>
              <a:t> (без регистрации доступна бесплатная проверка текста объёмом до 3000 символов; после регистрации — до 5000 знаков)</a:t>
            </a:r>
          </a:p>
          <a:p>
            <a:r>
              <a:rPr lang="ru-RU" dirty="0">
                <a:hlinkClick r:id="rId4"/>
              </a:rPr>
              <a:t>www.advego.ru/plagiatus/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439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BD566A-656F-4093-A24C-F70B1BA65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Научные журналы для студентов: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825552-E8D5-4BE9-9081-ADE140C66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19" y="1965078"/>
            <a:ext cx="10058400" cy="37608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1)«Студенческий вестник» (Издательство «ИНТЕРНАУКА»; мультидисциплинарный; периодичность – еженедельно; 1 стр. текста – 99 руб.;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https://www.internauka.org/journal/stud/herald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Научный журнал «Молодой Ученый» (мультидисциплинарный; периодичность – еженедельно;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https://moluch.ru/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Научный журнал «Студенческий» (Изд-во «СИБАК»; мультидисциплинарный; 1 стр. текста – 100 руб.; периодичность – еженедельно;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https://sibac.info/journal/student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электронный научный журнал «SCIENCE TIME» (Изд-во «ОНТ»; мультидисциплинарный; статья до 6 стр. включительно– 500 руб.; периодичность – ежемесячно;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https://on-tvor.ru/science-time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ru-RU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Международный научный журнал «Вестник науки» (мультидисциплинарный; 1 стр. текста – 170 руб.; периодичность – еженедельно; 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https://www.xn----8sbempclcwd3bmt.xn--p1ai/home</a:t>
            </a:r>
            <a:r>
              <a:rPr lang="ru-RU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6) Электронный научный журнал «Международный студенческий научный вестник»,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РИНЦ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(Изд-во РАЕ; мультидисциплинарный; 1 стр. текста – 220 руб.; материалы представляются в редакцию с помощью сервиса «Личный портфель автора»;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http://www.eduherald.ru/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35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B9F526-ABE6-4E22-A6C6-4ADF2F557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0928" y="965200"/>
            <a:ext cx="5999002" cy="4927600"/>
          </a:xfrm>
        </p:spPr>
        <p:txBody>
          <a:bodyPr anchor="ctr"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Благодарю за внимание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9FE8FE-57C3-48FA-91DF-74C3CF2B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356" y="1159565"/>
            <a:ext cx="2938022" cy="4439055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Науку часто смешивают с знанием. Это грубое недоразумение. </a:t>
            </a:r>
          </a:p>
          <a:p>
            <a:pPr algn="ctr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Наука есть не только знание, но и сознание, </a:t>
            </a:r>
          </a:p>
          <a:p>
            <a:pPr algn="ctr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е. уменье пользоваться знанием как следует.</a:t>
            </a:r>
          </a:p>
          <a:p>
            <a:pPr algn="ctr"/>
            <a:r>
              <a:rPr lang="ru-RU" sz="1400" i="1" dirty="0">
                <a:solidFill>
                  <a:schemeClr val="bg1"/>
                </a:solidFill>
              </a:rPr>
              <a:t>В.О. Ключевский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557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041"/>
      </a:dk2>
      <a:lt2>
        <a:srgbClr val="E3E8E2"/>
      </a:lt2>
      <a:accent1>
        <a:srgbClr val="C629E7"/>
      </a:accent1>
      <a:accent2>
        <a:srgbClr val="7631DA"/>
      </a:accent2>
      <a:accent3>
        <a:srgbClr val="4243EA"/>
      </a:accent3>
      <a:accent4>
        <a:srgbClr val="1768D5"/>
      </a:accent4>
      <a:accent5>
        <a:srgbClr val="24B2CD"/>
      </a:accent5>
      <a:accent6>
        <a:srgbClr val="14BA8F"/>
      </a:accent6>
      <a:hlink>
        <a:srgbClr val="3B8BB1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832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 Nova Light</vt:lpstr>
      <vt:lpstr>Bembo</vt:lpstr>
      <vt:lpstr>Calibri</vt:lpstr>
      <vt:lpstr>Times New Roman</vt:lpstr>
      <vt:lpstr>RetrospectVTI</vt:lpstr>
      <vt:lpstr>Как подготовить научную статью</vt:lpstr>
      <vt:lpstr>Научная статья – это</vt:lpstr>
      <vt:lpstr>Структура научной статьи</vt:lpstr>
      <vt:lpstr>Критерии научной статьи:</vt:lpstr>
      <vt:lpstr>Алгоритм подготовки статьи:</vt:lpstr>
      <vt:lpstr>Алгоритм подготовки статьи:</vt:lpstr>
      <vt:lpstr>Проверка на плагиат. Информресурсы</vt:lpstr>
      <vt:lpstr>Научные журналы для студентов: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написать научную статью</dc:title>
  <dc:creator>Елена Стумбрис</dc:creator>
  <cp:lastModifiedBy>Елена Стумбрис</cp:lastModifiedBy>
  <cp:revision>5</cp:revision>
  <dcterms:created xsi:type="dcterms:W3CDTF">2019-11-09T11:21:34Z</dcterms:created>
  <dcterms:modified xsi:type="dcterms:W3CDTF">2021-02-08T10:19:38Z</dcterms:modified>
</cp:coreProperties>
</file>